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9" r:id="rId9"/>
    <p:sldId id="270" r:id="rId10"/>
    <p:sldId id="262" r:id="rId11"/>
    <p:sldId id="263" r:id="rId12"/>
    <p:sldId id="267" r:id="rId13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910" autoAdjust="0"/>
    <p:restoredTop sz="94610"/>
  </p:normalViewPr>
  <p:slideViewPr>
    <p:cSldViewPr snapToGrid="0" snapToObjects="1">
      <p:cViewPr varScale="1">
        <p:scale>
          <a:sx n="114" d="100"/>
          <a:sy n="114" d="100"/>
        </p:scale>
        <p:origin x="1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048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0706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635000" y="914400"/>
            <a:ext cx="8128000" cy="45720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5791200"/>
            <a:ext cx="5486400" cy="54864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11580813"/>
            <a:ext cx="2971800" cy="609600"/>
          </a:xfrm>
          <a:prstGeom prst="rect">
            <a:avLst/>
          </a:prstGeom>
        </p:spPr>
        <p:txBody>
          <a:bodyPr/>
          <a:lstStyle/>
          <a:p>
            <a:fld id="{F7021451-1387-4CA6-816F-3879F97B5CBC}" type="slidenum">
              <a:rPr lang="en-US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19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hyperlink" Target="https://kimsungbo1593.github.io/hybrid/1105%20TeamProject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png"/><Relationship Id="rId18" Type="http://schemas.openxmlformats.org/officeDocument/2006/relationships/image" Target="../media/image93.png"/><Relationship Id="rId3" Type="http://schemas.openxmlformats.org/officeDocument/2006/relationships/image" Target="../media/image1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17" Type="http://schemas.openxmlformats.org/officeDocument/2006/relationships/image" Target="../media/image9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91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11" Type="http://schemas.openxmlformats.org/officeDocument/2006/relationships/image" Target="../media/image86.png"/><Relationship Id="rId5" Type="http://schemas.openxmlformats.org/officeDocument/2006/relationships/image" Target="../media/image81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19" Type="http://schemas.openxmlformats.org/officeDocument/2006/relationships/image" Target="../media/image94.png"/><Relationship Id="rId4" Type="http://schemas.openxmlformats.org/officeDocument/2006/relationships/image" Target="../media/image10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9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0.png"/><Relationship Id="rId9" Type="http://schemas.openxmlformats.org/officeDocument/2006/relationships/hyperlink" Target="https://kimsungbo1593.github.io/hybrid/1105%20TeamProject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19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17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18.png"/><Relationship Id="rId4" Type="http://schemas.openxmlformats.org/officeDocument/2006/relationships/image" Target="../media/image10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4" Type="http://schemas.openxmlformats.org/officeDocument/2006/relationships/image" Target="../media/image10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7.png"/><Relationship Id="rId3" Type="http://schemas.openxmlformats.org/officeDocument/2006/relationships/image" Target="../media/image67.png"/><Relationship Id="rId7" Type="http://schemas.openxmlformats.org/officeDocument/2006/relationships/image" Target="../media/image23.png"/><Relationship Id="rId12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11" Type="http://schemas.openxmlformats.org/officeDocument/2006/relationships/image" Target="../media/image73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10.png"/><Relationship Id="rId9" Type="http://schemas.openxmlformats.org/officeDocument/2006/relationships/image" Target="../media/image71.pn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6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6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457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72000"/>
            <a:ext cx="12192000" cy="22860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6229350"/>
            <a:ext cx="1905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7038" y="6229350"/>
            <a:ext cx="1333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781800"/>
            <a:ext cx="12192000" cy="762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20500" y="152400"/>
            <a:ext cx="114300" cy="1143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72900" y="152400"/>
            <a:ext cx="114300" cy="1143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25300" y="152400"/>
            <a:ext cx="114300" cy="1143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3684270" y="4991100"/>
            <a:ext cx="482346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>
                <a:solidFill>
                  <a:srgbClr val="B91C1C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회사 홍보앱</a:t>
            </a:r>
            <a:endParaRPr lang="en-US" sz="3600" dirty="0"/>
          </a:p>
        </p:txBody>
      </p:sp>
      <p:sp>
        <p:nvSpPr>
          <p:cNvPr id="13" name="Text 1"/>
          <p:cNvSpPr/>
          <p:nvPr/>
        </p:nvSpPr>
        <p:spPr>
          <a:xfrm>
            <a:off x="5250180" y="5600700"/>
            <a:ext cx="1691640" cy="3429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2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보고서</a:t>
            </a:r>
            <a:endParaRPr lang="en-US" sz="2250" dirty="0"/>
          </a:p>
        </p:txBody>
      </p:sp>
      <p:sp>
        <p:nvSpPr>
          <p:cNvPr id="14" name="Text 2"/>
          <p:cNvSpPr/>
          <p:nvPr/>
        </p:nvSpPr>
        <p:spPr>
          <a:xfrm>
            <a:off x="4005262" y="6172200"/>
            <a:ext cx="2960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</a:t>
            </a:r>
            <a:endParaRPr lang="en-US" sz="1500" dirty="0"/>
          </a:p>
        </p:txBody>
      </p:sp>
      <p:sp>
        <p:nvSpPr>
          <p:cNvPr id="15" name="Text 3"/>
          <p:cNvSpPr/>
          <p:nvPr/>
        </p:nvSpPr>
        <p:spPr>
          <a:xfrm>
            <a:off x="6986588" y="6172200"/>
            <a:ext cx="1760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11월 12일</a:t>
            </a:r>
            <a:endParaRPr lang="en-US" sz="15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099527-84FD-49F8-AFF1-BF95532D6AC3}"/>
              </a:ext>
            </a:extLst>
          </p:cNvPr>
          <p:cNvSpPr/>
          <p:nvPr/>
        </p:nvSpPr>
        <p:spPr>
          <a:xfrm>
            <a:off x="73938" y="6320339"/>
            <a:ext cx="17171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삼진어묵</a:t>
            </a:r>
            <a:r>
              <a:rPr lang="ko-KR" altLang="en-US" dirty="0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dirty="0" err="1">
                <a:solidFill>
                  <a:schemeClr val="tx2">
                    <a:lumMod val="50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안드로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733425"/>
            <a:ext cx="5715000" cy="612457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952500"/>
            <a:ext cx="22860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1371600"/>
            <a:ext cx="5715000" cy="1104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524000"/>
            <a:ext cx="219075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6934200"/>
            <a:ext cx="12192000" cy="533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2400" y="7134225"/>
            <a:ext cx="133350" cy="15240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결과물 - 파일 구조</a:t>
            </a:r>
            <a:endParaRPr lang="en-US" sz="2700" dirty="0"/>
          </a:p>
        </p:txBody>
      </p:sp>
      <p:sp>
        <p:nvSpPr>
          <p:cNvPr id="57" name="Text 41"/>
          <p:cNvSpPr/>
          <p:nvPr/>
        </p:nvSpPr>
        <p:spPr>
          <a:xfrm>
            <a:off x="6591300" y="914400"/>
            <a:ext cx="5715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컴포넌트 설명</a:t>
            </a:r>
            <a:endParaRPr lang="en-US" sz="1800" dirty="0"/>
          </a:p>
        </p:txBody>
      </p:sp>
      <p:sp>
        <p:nvSpPr>
          <p:cNvPr id="58" name="Text 42"/>
          <p:cNvSpPr/>
          <p:nvPr/>
        </p:nvSpPr>
        <p:spPr>
          <a:xfrm>
            <a:off x="6734175" y="1524000"/>
            <a:ext cx="1040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index.html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9" name="Text 43"/>
          <p:cNvSpPr/>
          <p:nvPr/>
        </p:nvSpPr>
        <p:spPr>
          <a:xfrm>
            <a:off x="6743700" y="1866900"/>
            <a:ext cx="50673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index.html 안에 HTML + CSS + </a:t>
            </a:r>
            <a:r>
              <a:rPr lang="ko-KR" altLang="ko-KR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JavaScript</a:t>
            </a:r>
            <a:r>
              <a:rPr lang="ko-KR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 모두 포함 </a:t>
            </a:r>
          </a:p>
        </p:txBody>
      </p:sp>
      <p:sp>
        <p:nvSpPr>
          <p:cNvPr id="66" name="Text 50"/>
          <p:cNvSpPr/>
          <p:nvPr/>
        </p:nvSpPr>
        <p:spPr>
          <a:xfrm>
            <a:off x="361950" y="70866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10일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67" name="Text 51"/>
          <p:cNvSpPr/>
          <p:nvPr/>
        </p:nvSpPr>
        <p:spPr>
          <a:xfrm>
            <a:off x="11725275" y="70866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9/11</a:t>
            </a:r>
            <a:endParaRPr lang="en-US" sz="1200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F1ADBF6-44D0-4AFF-B120-F54370952638}"/>
              </a:ext>
            </a:extLst>
          </p:cNvPr>
          <p:cNvSpPr txBox="1"/>
          <p:nvPr/>
        </p:nvSpPr>
        <p:spPr>
          <a:xfrm>
            <a:off x="219075" y="777685"/>
            <a:ext cx="520860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project-root/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5.jpg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6.jpg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7.jpg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제품 진열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7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gallery3.jpg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gallery4.jpg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4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gallery5.jpg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5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 gallery6.jpg 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사진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6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experience1.jpg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experience2.jpg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experience3.jpg	#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체험관 페이지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3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story.jpg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삼진 어묵 스토리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samjin.png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로고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├── samjinintro.jpg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페이지 사진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│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└── index.html	#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파일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276225" cy="3429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15100"/>
            <a:ext cx="15240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저장소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2700" b="1" dirty="0" err="1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관리</a:t>
            </a: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 </a:t>
            </a: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호스팅 및 배포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771525" y="1085850"/>
            <a:ext cx="40005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 저장소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762000" y="15621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프로젝트는 GitHub를 통해 버전 관리와 협업을 진행했습니다. 메인 브랜치에 코드를 병합하기 전, 기능 브랜치를 생성하여 안정적인 개발 환경을 유지했습니다.</a:t>
            </a:r>
            <a:endParaRPr lang="en-US" sz="1350" dirty="0"/>
          </a:p>
        </p:txBody>
      </p:sp>
      <p:sp>
        <p:nvSpPr>
          <p:cNvPr id="40" name="Text 17"/>
          <p:cNvSpPr/>
          <p:nvPr/>
        </p:nvSpPr>
        <p:spPr>
          <a:xfrm>
            <a:off x="381000" y="6496050"/>
            <a:ext cx="179451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 err="1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HybridApp</a:t>
            </a: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/11_12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11620500" y="6477000"/>
            <a:ext cx="48196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10/11</a:t>
            </a:r>
            <a:endParaRPr lang="en-US" sz="1200" dirty="0"/>
          </a:p>
        </p:txBody>
      </p:sp>
      <p:pic>
        <p:nvPicPr>
          <p:cNvPr id="67" name="Image 2" descr="preencoded.png">
            <a:extLst>
              <a:ext uri="{FF2B5EF4-FFF2-40B4-BE49-F238E27FC236}">
                <a16:creationId xmlns:a16="http://schemas.microsoft.com/office/drawing/2014/main" id="{67DACCF4-12E5-442A-8B7B-72CBA591B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2476500"/>
            <a:ext cx="228600" cy="228600"/>
          </a:xfrm>
          <a:prstGeom prst="rect">
            <a:avLst/>
          </a:prstGeom>
        </p:spPr>
      </p:pic>
      <p:pic>
        <p:nvPicPr>
          <p:cNvPr id="68" name="Image 3" descr="preencoded.png">
            <a:extLst>
              <a:ext uri="{FF2B5EF4-FFF2-40B4-BE49-F238E27FC236}">
                <a16:creationId xmlns:a16="http://schemas.microsoft.com/office/drawing/2014/main" id="{049ED541-F357-4CDF-B33A-7A559EC4D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771900"/>
            <a:ext cx="200025" cy="228600"/>
          </a:xfrm>
          <a:prstGeom prst="rect">
            <a:avLst/>
          </a:prstGeom>
        </p:spPr>
      </p:pic>
      <p:pic>
        <p:nvPicPr>
          <p:cNvPr id="69" name="Image 4" descr="preencoded.png">
            <a:extLst>
              <a:ext uri="{FF2B5EF4-FFF2-40B4-BE49-F238E27FC236}">
                <a16:creationId xmlns:a16="http://schemas.microsoft.com/office/drawing/2014/main" id="{7D805D4C-6E90-48AA-B34D-DEE82FF697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4267200"/>
            <a:ext cx="2514600" cy="1562100"/>
          </a:xfrm>
          <a:prstGeom prst="rect">
            <a:avLst/>
          </a:prstGeom>
        </p:spPr>
      </p:pic>
      <p:pic>
        <p:nvPicPr>
          <p:cNvPr id="70" name="Image 5" descr="preencoded.png">
            <a:extLst>
              <a:ext uri="{FF2B5EF4-FFF2-40B4-BE49-F238E27FC236}">
                <a16:creationId xmlns:a16="http://schemas.microsoft.com/office/drawing/2014/main" id="{B8F041BD-ED3A-461F-808E-8D0AFA47D3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4457700"/>
            <a:ext cx="381000" cy="381000"/>
          </a:xfrm>
          <a:prstGeom prst="rect">
            <a:avLst/>
          </a:prstGeom>
        </p:spPr>
      </p:pic>
      <p:pic>
        <p:nvPicPr>
          <p:cNvPr id="71" name="Image 6" descr="preencoded.png">
            <a:extLst>
              <a:ext uri="{FF2B5EF4-FFF2-40B4-BE49-F238E27FC236}">
                <a16:creationId xmlns:a16="http://schemas.microsoft.com/office/drawing/2014/main" id="{7FAD30B9-C244-425A-978C-1645C2A3BC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4400" y="4572000"/>
            <a:ext cx="152400" cy="152400"/>
          </a:xfrm>
          <a:prstGeom prst="rect">
            <a:avLst/>
          </a:prstGeom>
        </p:spPr>
      </p:pic>
      <p:pic>
        <p:nvPicPr>
          <p:cNvPr id="72" name="Image 7" descr="preencoded.png">
            <a:extLst>
              <a:ext uri="{FF2B5EF4-FFF2-40B4-BE49-F238E27FC236}">
                <a16:creationId xmlns:a16="http://schemas.microsoft.com/office/drawing/2014/main" id="{AC764411-2E9F-4369-AF54-B45D499AF5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05200" y="4267200"/>
            <a:ext cx="2514600" cy="1562100"/>
          </a:xfrm>
          <a:prstGeom prst="rect">
            <a:avLst/>
          </a:prstGeom>
        </p:spPr>
      </p:pic>
      <p:pic>
        <p:nvPicPr>
          <p:cNvPr id="73" name="Image 8" descr="preencoded.png">
            <a:extLst>
              <a:ext uri="{FF2B5EF4-FFF2-40B4-BE49-F238E27FC236}">
                <a16:creationId xmlns:a16="http://schemas.microsoft.com/office/drawing/2014/main" id="{93797812-3CD0-4903-9937-6CA831C24CF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5700" y="4457700"/>
            <a:ext cx="381000" cy="381000"/>
          </a:xfrm>
          <a:prstGeom prst="rect">
            <a:avLst/>
          </a:prstGeom>
        </p:spPr>
      </p:pic>
      <p:pic>
        <p:nvPicPr>
          <p:cNvPr id="74" name="Image 9" descr="preencoded.png">
            <a:extLst>
              <a:ext uri="{FF2B5EF4-FFF2-40B4-BE49-F238E27FC236}">
                <a16:creationId xmlns:a16="http://schemas.microsoft.com/office/drawing/2014/main" id="{9F0FD7BB-0372-4941-8E30-916AD2A523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810000" y="4572000"/>
            <a:ext cx="152400" cy="152400"/>
          </a:xfrm>
          <a:prstGeom prst="rect">
            <a:avLst/>
          </a:prstGeom>
        </p:spPr>
      </p:pic>
      <p:pic>
        <p:nvPicPr>
          <p:cNvPr id="75" name="Image 10" descr="preencoded.png">
            <a:extLst>
              <a:ext uri="{FF2B5EF4-FFF2-40B4-BE49-F238E27FC236}">
                <a16:creationId xmlns:a16="http://schemas.microsoft.com/office/drawing/2014/main" id="{CAEE8DDA-8A21-41E6-949C-38B5708DA52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4267200"/>
            <a:ext cx="2514600" cy="1562100"/>
          </a:xfrm>
          <a:prstGeom prst="rect">
            <a:avLst/>
          </a:prstGeom>
        </p:spPr>
      </p:pic>
      <p:pic>
        <p:nvPicPr>
          <p:cNvPr id="76" name="Image 11" descr="preencoded.png">
            <a:extLst>
              <a:ext uri="{FF2B5EF4-FFF2-40B4-BE49-F238E27FC236}">
                <a16:creationId xmlns:a16="http://schemas.microsoft.com/office/drawing/2014/main" id="{23310794-89CC-4FBF-B921-AECFA393DAB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91300" y="4457700"/>
            <a:ext cx="381000" cy="381000"/>
          </a:xfrm>
          <a:prstGeom prst="rect">
            <a:avLst/>
          </a:prstGeom>
        </p:spPr>
      </p:pic>
      <p:pic>
        <p:nvPicPr>
          <p:cNvPr id="77" name="Image 12" descr="preencoded.png">
            <a:extLst>
              <a:ext uri="{FF2B5EF4-FFF2-40B4-BE49-F238E27FC236}">
                <a16:creationId xmlns:a16="http://schemas.microsoft.com/office/drawing/2014/main" id="{D5FECD9C-9AC4-45F3-BBDB-67F1E0374A3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6550" y="4572000"/>
            <a:ext cx="190500" cy="152400"/>
          </a:xfrm>
          <a:prstGeom prst="rect">
            <a:avLst/>
          </a:prstGeom>
        </p:spPr>
      </p:pic>
      <p:pic>
        <p:nvPicPr>
          <p:cNvPr id="78" name="Image 13" descr="preencoded.png">
            <a:extLst>
              <a:ext uri="{FF2B5EF4-FFF2-40B4-BE49-F238E27FC236}">
                <a16:creationId xmlns:a16="http://schemas.microsoft.com/office/drawing/2014/main" id="{EC570FFD-22D4-4E6C-8B50-E337FE58E0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296400" y="4267200"/>
            <a:ext cx="2514600" cy="1562100"/>
          </a:xfrm>
          <a:prstGeom prst="rect">
            <a:avLst/>
          </a:prstGeom>
        </p:spPr>
      </p:pic>
      <p:pic>
        <p:nvPicPr>
          <p:cNvPr id="79" name="Image 14" descr="preencoded.png">
            <a:extLst>
              <a:ext uri="{FF2B5EF4-FFF2-40B4-BE49-F238E27FC236}">
                <a16:creationId xmlns:a16="http://schemas.microsoft.com/office/drawing/2014/main" id="{25D4D99F-8BC8-4821-A0EE-A96B2180512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86900" y="4457700"/>
            <a:ext cx="381000" cy="381000"/>
          </a:xfrm>
          <a:prstGeom prst="rect">
            <a:avLst/>
          </a:prstGeom>
        </p:spPr>
      </p:pic>
      <p:pic>
        <p:nvPicPr>
          <p:cNvPr id="80" name="Image 15" descr="preencoded.png">
            <a:extLst>
              <a:ext uri="{FF2B5EF4-FFF2-40B4-BE49-F238E27FC236}">
                <a16:creationId xmlns:a16="http://schemas.microsoft.com/office/drawing/2014/main" id="{E1C3F7E2-03F8-41BF-9E3E-2C97F6082A6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01200" y="4572000"/>
            <a:ext cx="152400" cy="152400"/>
          </a:xfrm>
          <a:prstGeom prst="rect">
            <a:avLst/>
          </a:prstGeom>
        </p:spPr>
      </p:pic>
      <p:sp>
        <p:nvSpPr>
          <p:cNvPr id="81" name="Text 1">
            <a:extLst>
              <a:ext uri="{FF2B5EF4-FFF2-40B4-BE49-F238E27FC236}">
                <a16:creationId xmlns:a16="http://schemas.microsoft.com/office/drawing/2014/main" id="{198928E0-B356-46E7-8F9E-3683D2241261}"/>
              </a:ext>
            </a:extLst>
          </p:cNvPr>
          <p:cNvSpPr/>
          <p:nvPr/>
        </p:nvSpPr>
        <p:spPr>
          <a:xfrm>
            <a:off x="723900" y="24384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호스팅 환경</a:t>
            </a:r>
            <a:endParaRPr lang="en-US" sz="1800" dirty="0"/>
          </a:p>
        </p:txBody>
      </p:sp>
      <p:sp>
        <p:nvSpPr>
          <p:cNvPr id="82" name="Text 2">
            <a:extLst>
              <a:ext uri="{FF2B5EF4-FFF2-40B4-BE49-F238E27FC236}">
                <a16:creationId xmlns:a16="http://schemas.microsoft.com/office/drawing/2014/main" id="{4E5C400D-B155-401D-B7D1-03443C8C92C2}"/>
              </a:ext>
            </a:extLst>
          </p:cNvPr>
          <p:cNvSpPr/>
          <p:nvPr/>
        </p:nvSpPr>
        <p:spPr>
          <a:xfrm>
            <a:off x="762000" y="28956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 앱은 웹 기반 반응형 앱으로 개발되어 다양한 디바이스에서 접근할 수 있도록 설계되었습니다. 접근성을 최우선으로 고려하여, 모바일, 태블릿, 데스크탑 모든 화기에서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원활한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35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</a:t>
            </a:r>
            <a:r>
              <a:rPr lang="ko-KR" alt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경험</a:t>
            </a: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제공합니다.</a:t>
            </a:r>
            <a:endParaRPr lang="en-US" sz="1350" dirty="0"/>
          </a:p>
        </p:txBody>
      </p:sp>
      <p:sp>
        <p:nvSpPr>
          <p:cNvPr id="83" name="Text 3">
            <a:extLst>
              <a:ext uri="{FF2B5EF4-FFF2-40B4-BE49-F238E27FC236}">
                <a16:creationId xmlns:a16="http://schemas.microsoft.com/office/drawing/2014/main" id="{53A55547-82E8-4987-B103-E57219B94A18}"/>
              </a:ext>
            </a:extLst>
          </p:cNvPr>
          <p:cNvSpPr/>
          <p:nvPr/>
        </p:nvSpPr>
        <p:spPr>
          <a:xfrm>
            <a:off x="695325" y="3733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 과정</a:t>
            </a:r>
            <a:endParaRPr lang="en-US" sz="1800" dirty="0"/>
          </a:p>
        </p:txBody>
      </p:sp>
      <p:sp>
        <p:nvSpPr>
          <p:cNvPr id="84" name="Text 4">
            <a:extLst>
              <a:ext uri="{FF2B5EF4-FFF2-40B4-BE49-F238E27FC236}">
                <a16:creationId xmlns:a16="http://schemas.microsoft.com/office/drawing/2014/main" id="{14273341-4117-4F94-A41F-BF4CA7740437}"/>
              </a:ext>
            </a:extLst>
          </p:cNvPr>
          <p:cNvSpPr/>
          <p:nvPr/>
        </p:nvSpPr>
        <p:spPr>
          <a:xfrm>
            <a:off x="12954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코드 확인</a:t>
            </a:r>
            <a:endParaRPr lang="en-US" sz="1500" dirty="0"/>
          </a:p>
        </p:txBody>
      </p:sp>
      <p:sp>
        <p:nvSpPr>
          <p:cNvPr id="85" name="Text 5">
            <a:extLst>
              <a:ext uri="{FF2B5EF4-FFF2-40B4-BE49-F238E27FC236}">
                <a16:creationId xmlns:a16="http://schemas.microsoft.com/office/drawing/2014/main" id="{C574DD24-3CC4-492C-A78D-0080AC427943}"/>
              </a:ext>
            </a:extLst>
          </p:cNvPr>
          <p:cNvSpPr/>
          <p:nvPr/>
        </p:nvSpPr>
        <p:spPr>
          <a:xfrm>
            <a:off x="8001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GitHub 저장소에 있는 최신 코드를 확인하고 필요한 경우 업데이트합니다.</a:t>
            </a:r>
            <a:endParaRPr lang="en-US" sz="1200" dirty="0"/>
          </a:p>
        </p:txBody>
      </p:sp>
      <p:sp>
        <p:nvSpPr>
          <p:cNvPr id="86" name="Text 6">
            <a:extLst>
              <a:ext uri="{FF2B5EF4-FFF2-40B4-BE49-F238E27FC236}">
                <a16:creationId xmlns:a16="http://schemas.microsoft.com/office/drawing/2014/main" id="{B3F0A8DE-333C-4851-BB94-E9BF0A1175E5}"/>
              </a:ext>
            </a:extLst>
          </p:cNvPr>
          <p:cNvSpPr/>
          <p:nvPr/>
        </p:nvSpPr>
        <p:spPr>
          <a:xfrm>
            <a:off x="4191000" y="4514850"/>
            <a:ext cx="6172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</a:t>
            </a:r>
            <a:endParaRPr lang="en-US" sz="1500" dirty="0"/>
          </a:p>
        </p:txBody>
      </p:sp>
      <p:sp>
        <p:nvSpPr>
          <p:cNvPr id="87" name="Text 7">
            <a:extLst>
              <a:ext uri="{FF2B5EF4-FFF2-40B4-BE49-F238E27FC236}">
                <a16:creationId xmlns:a16="http://schemas.microsoft.com/office/drawing/2014/main" id="{71699CE1-EAFC-47A0-8EE3-6044F6B2E801}"/>
              </a:ext>
            </a:extLst>
          </p:cNvPr>
          <p:cNvSpPr/>
          <p:nvPr/>
        </p:nvSpPr>
        <p:spPr>
          <a:xfrm>
            <a:off x="36957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FTP 또는 GitHub Actions를 통해 코드를 웹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서버에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업로드합니다</a:t>
            </a:r>
            <a:endParaRPr lang="en-US" sz="1200" dirty="0"/>
          </a:p>
        </p:txBody>
      </p:sp>
      <p:sp>
        <p:nvSpPr>
          <p:cNvPr id="88" name="Text 8">
            <a:extLst>
              <a:ext uri="{FF2B5EF4-FFF2-40B4-BE49-F238E27FC236}">
                <a16:creationId xmlns:a16="http://schemas.microsoft.com/office/drawing/2014/main" id="{DB813D19-CCFF-4EBD-8FF9-92AE045BAD0C}"/>
              </a:ext>
            </a:extLst>
          </p:cNvPr>
          <p:cNvSpPr/>
          <p:nvPr/>
        </p:nvSpPr>
        <p:spPr>
          <a:xfrm>
            <a:off x="7086600" y="451485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환경 설정</a:t>
            </a:r>
            <a:endParaRPr lang="en-US" sz="1500" dirty="0"/>
          </a:p>
        </p:txBody>
      </p:sp>
      <p:sp>
        <p:nvSpPr>
          <p:cNvPr id="89" name="Text 9">
            <a:extLst>
              <a:ext uri="{FF2B5EF4-FFF2-40B4-BE49-F238E27FC236}">
                <a16:creationId xmlns:a16="http://schemas.microsoft.com/office/drawing/2014/main" id="{A9B37135-3353-4BF3-B3FD-5BA591D7AB39}"/>
              </a:ext>
            </a:extLst>
          </p:cNvPr>
          <p:cNvSpPr/>
          <p:nvPr/>
        </p:nvSpPr>
        <p:spPr>
          <a:xfrm>
            <a:off x="65913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서버 환경에 맞게 설정 파일을 조정하고, 필요한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의존성을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설치합니다</a:t>
            </a:r>
            <a:endParaRPr lang="en-US" sz="1200" dirty="0"/>
          </a:p>
        </p:txBody>
      </p:sp>
      <p:sp>
        <p:nvSpPr>
          <p:cNvPr id="90" name="Text 10">
            <a:extLst>
              <a:ext uri="{FF2B5EF4-FFF2-40B4-BE49-F238E27FC236}">
                <a16:creationId xmlns:a16="http://schemas.microsoft.com/office/drawing/2014/main" id="{C862284F-0657-40AF-B101-051EE5D49217}"/>
              </a:ext>
            </a:extLst>
          </p:cNvPr>
          <p:cNvSpPr/>
          <p:nvPr/>
        </p:nvSpPr>
        <p:spPr>
          <a:xfrm>
            <a:off x="9982200" y="4514850"/>
            <a:ext cx="4114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배포</a:t>
            </a:r>
            <a:endParaRPr lang="en-US" sz="1500" dirty="0"/>
          </a:p>
        </p:txBody>
      </p:sp>
      <p:sp>
        <p:nvSpPr>
          <p:cNvPr id="91" name="Text 11">
            <a:extLst>
              <a:ext uri="{FF2B5EF4-FFF2-40B4-BE49-F238E27FC236}">
                <a16:creationId xmlns:a16="http://schemas.microsoft.com/office/drawing/2014/main" id="{B33D2B93-5AC8-4520-9452-FB5222FF9522}"/>
              </a:ext>
            </a:extLst>
          </p:cNvPr>
          <p:cNvSpPr/>
          <p:nvPr/>
        </p:nvSpPr>
        <p:spPr>
          <a:xfrm>
            <a:off x="9486900" y="4953000"/>
            <a:ext cx="21336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새로운 버전을 프로덕션 환경에 배포하고, 작동 여부를 확인합니다.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104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1305531"/>
            <a:ext cx="6200995" cy="1387679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1457932"/>
            <a:ext cx="190500" cy="2667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6477000"/>
            <a:ext cx="12192000" cy="533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" y="6677025"/>
            <a:ext cx="133350" cy="15240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성과 및 향후 계획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1674565" y="880140"/>
            <a:ext cx="56769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b="1" dirty="0">
                <a:solidFill>
                  <a:srgbClr val="1F2937"/>
                </a:solidFill>
                <a:latin typeface="Noto Sans KR" panose="020B0200000000000000" pitchFamily="50" charset="-127"/>
                <a:ea typeface="Noto Sans KR" panose="020B0200000000000000" pitchFamily="50" charset="-127"/>
              </a:rPr>
              <a:t>느낀 점</a:t>
            </a:r>
            <a:endParaRPr lang="en-US" sz="18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5" name="Text 2"/>
          <p:cNvSpPr/>
          <p:nvPr/>
        </p:nvSpPr>
        <p:spPr>
          <a:xfrm>
            <a:off x="3270659" y="145793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공민승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6" name="Text 3"/>
          <p:cNvSpPr/>
          <p:nvPr/>
        </p:nvSpPr>
        <p:spPr>
          <a:xfrm>
            <a:off x="3270659" y="189450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39" name="Text 16"/>
          <p:cNvSpPr/>
          <p:nvPr/>
        </p:nvSpPr>
        <p:spPr>
          <a:xfrm>
            <a:off x="361950" y="66294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0" name="Text 17"/>
          <p:cNvSpPr/>
          <p:nvPr/>
        </p:nvSpPr>
        <p:spPr>
          <a:xfrm>
            <a:off x="11639550" y="6629400"/>
            <a:ext cx="4800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11/11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0A8BAC8-AC97-42D0-A09E-60D0D52DE651}"/>
              </a:ext>
            </a:extLst>
          </p:cNvPr>
          <p:cNvSpPr txBox="1"/>
          <p:nvPr/>
        </p:nvSpPr>
        <p:spPr>
          <a:xfrm>
            <a:off x="2899898" y="4658332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Noto Sans KR" panose="020B0200000000000000" pitchFamily="50" charset="-127"/>
                <a:ea typeface="Noto Sans KR" panose="020B0200000000000000" pitchFamily="50" charset="-127"/>
                <a:hlinkClick r:id="rId9"/>
              </a:rPr>
              <a:t>삼진어묵</a:t>
            </a:r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38" name="Image 3" descr="preencoded.png">
            <a:extLst>
              <a:ext uri="{FF2B5EF4-FFF2-40B4-BE49-F238E27FC236}">
                <a16:creationId xmlns:a16="http://schemas.microsoft.com/office/drawing/2014/main" id="{B4779429-75AE-46D8-816F-9D629B4B3F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7" y="2897274"/>
            <a:ext cx="6200995" cy="1387679"/>
          </a:xfrm>
          <a:prstGeom prst="rect">
            <a:avLst/>
          </a:prstGeom>
        </p:spPr>
      </p:pic>
      <p:pic>
        <p:nvPicPr>
          <p:cNvPr id="42" name="Image 4" descr="preencoded.png">
            <a:extLst>
              <a:ext uri="{FF2B5EF4-FFF2-40B4-BE49-F238E27FC236}">
                <a16:creationId xmlns:a16="http://schemas.microsoft.com/office/drawing/2014/main" id="{69B7C8DC-06F2-4342-9021-57E4829337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3025272"/>
            <a:ext cx="190500" cy="266700"/>
          </a:xfrm>
          <a:prstGeom prst="rect">
            <a:avLst/>
          </a:prstGeom>
        </p:spPr>
      </p:pic>
      <p:sp>
        <p:nvSpPr>
          <p:cNvPr id="43" name="Text 2">
            <a:extLst>
              <a:ext uri="{FF2B5EF4-FFF2-40B4-BE49-F238E27FC236}">
                <a16:creationId xmlns:a16="http://schemas.microsoft.com/office/drawing/2014/main" id="{B5C09BF4-0AF7-4F6B-BCA6-5260664164FB}"/>
              </a:ext>
            </a:extLst>
          </p:cNvPr>
          <p:cNvSpPr/>
          <p:nvPr/>
        </p:nvSpPr>
        <p:spPr>
          <a:xfrm>
            <a:off x="3270659" y="3025272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김성보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4" name="Text 3">
            <a:extLst>
              <a:ext uri="{FF2B5EF4-FFF2-40B4-BE49-F238E27FC236}">
                <a16:creationId xmlns:a16="http://schemas.microsoft.com/office/drawing/2014/main" id="{B055A068-4F87-4B40-8B6C-235800229D7A}"/>
              </a:ext>
            </a:extLst>
          </p:cNvPr>
          <p:cNvSpPr/>
          <p:nvPr/>
        </p:nvSpPr>
        <p:spPr>
          <a:xfrm>
            <a:off x="3270659" y="3461848"/>
            <a:ext cx="49149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45" name="Image 3" descr="preencoded.png">
            <a:extLst>
              <a:ext uri="{FF2B5EF4-FFF2-40B4-BE49-F238E27FC236}">
                <a16:creationId xmlns:a16="http://schemas.microsoft.com/office/drawing/2014/main" id="{9CC1CF37-F925-4BAA-A57A-46667077F5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3458" y="4510819"/>
            <a:ext cx="6200995" cy="1387679"/>
          </a:xfrm>
          <a:prstGeom prst="rect">
            <a:avLst/>
          </a:prstGeom>
        </p:spPr>
      </p:pic>
      <p:pic>
        <p:nvPicPr>
          <p:cNvPr id="46" name="Image 4" descr="preencoded.png">
            <a:extLst>
              <a:ext uri="{FF2B5EF4-FFF2-40B4-BE49-F238E27FC236}">
                <a16:creationId xmlns:a16="http://schemas.microsoft.com/office/drawing/2014/main" id="{9313FCD1-B411-4A64-8C49-A3443FE903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5859" y="4663220"/>
            <a:ext cx="190500" cy="266700"/>
          </a:xfrm>
          <a:prstGeom prst="rect">
            <a:avLst/>
          </a:prstGeom>
        </p:spPr>
      </p:pic>
      <p:sp>
        <p:nvSpPr>
          <p:cNvPr id="47" name="Text 2">
            <a:extLst>
              <a:ext uri="{FF2B5EF4-FFF2-40B4-BE49-F238E27FC236}">
                <a16:creationId xmlns:a16="http://schemas.microsoft.com/office/drawing/2014/main" id="{3719657B-016B-4DDE-9884-09D8A5E4A6AC}"/>
              </a:ext>
            </a:extLst>
          </p:cNvPr>
          <p:cNvSpPr/>
          <p:nvPr/>
        </p:nvSpPr>
        <p:spPr>
          <a:xfrm>
            <a:off x="3270659" y="4663220"/>
            <a:ext cx="1977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35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이현규</a:t>
            </a:r>
            <a:endParaRPr lang="en-US" sz="135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48EC63-83C3-4296-9B48-86738DACB9FF}"/>
              </a:ext>
            </a:extLst>
          </p:cNvPr>
          <p:cNvSpPr txBox="1"/>
          <p:nvPr/>
        </p:nvSpPr>
        <p:spPr>
          <a:xfrm>
            <a:off x="3414319" y="182041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6939BEB-3A9D-4702-8F7A-2786A8113486}"/>
              </a:ext>
            </a:extLst>
          </p:cNvPr>
          <p:cNvSpPr txBox="1"/>
          <p:nvPr/>
        </p:nvSpPr>
        <p:spPr>
          <a:xfrm>
            <a:off x="3131885" y="1744550"/>
            <a:ext cx="48125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만들면서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작은 수정 하나하나가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전체 디자인의 조화에 큰 영향을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준다는 걸 느꼈어요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특히 이미지 배치나 버튼 색상 같은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세세한 부분에서 </a:t>
            </a:r>
            <a:endParaRPr lang="en-US" altLang="ko-KR" sz="1200" b="1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브랜드 느낌이 잘 살아나는 게 중요하다는 걸 알았습니다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6158F-6FAE-496C-81DF-9422B5131A8B}"/>
              </a:ext>
            </a:extLst>
          </p:cNvPr>
          <p:cNvSpPr txBox="1"/>
          <p:nvPr/>
        </p:nvSpPr>
        <p:spPr>
          <a:xfrm>
            <a:off x="4790114" y="499871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D0328C-714F-40A8-8324-A78FFFE82509}"/>
              </a:ext>
            </a:extLst>
          </p:cNvPr>
          <p:cNvSpPr txBox="1"/>
          <p:nvPr/>
        </p:nvSpPr>
        <p:spPr>
          <a:xfrm>
            <a:off x="3131885" y="5007477"/>
            <a:ext cx="5447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단순히 기능을 넣는 것을 넘어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사용자가 브랜드를 어떻게 느끼는지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고민하게 된 프로젝트였습니다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와 함께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시각적인 완성도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모두 잡을 수 있는 개발자가 되기 위해 노력하겠습니다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D5A0433-97D3-40A4-855E-BC175E7B20CE}"/>
              </a:ext>
            </a:extLst>
          </p:cNvPr>
          <p:cNvSpPr txBox="1"/>
          <p:nvPr/>
        </p:nvSpPr>
        <p:spPr>
          <a:xfrm>
            <a:off x="3061109" y="3404223"/>
            <a:ext cx="5322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이번 프로젝트는 고난이었지만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 어려움 속에서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기술적 판단 능력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협력의 중요성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</a:t>
            </a:r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책임감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이라는 값진 경험을 얻었습니다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경험을 발판 삼아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앞으로는 더욱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ko-KR" altLang="en-US" sz="1200" b="1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효율적이고 완성도 높은 결과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만들어내는 개발자가 되도록 정진하겠습니다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8851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228600" cy="228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2400300"/>
            <a:ext cx="257175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" y="2819400"/>
            <a:ext cx="3581400" cy="13335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3048000"/>
            <a:ext cx="285750" cy="3048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9600" y="2819400"/>
            <a:ext cx="3581400" cy="13335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8200" y="3048000"/>
            <a:ext cx="228600" cy="3048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600" y="2819400"/>
            <a:ext cx="3581400" cy="13335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8200" y="3048000"/>
            <a:ext cx="285750" cy="3048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</a:t>
            </a:r>
            <a:endParaRPr lang="en-US" sz="2700" dirty="0"/>
          </a:p>
        </p:txBody>
      </p:sp>
      <p:sp>
        <p:nvSpPr>
          <p:cNvPr id="15" name="Text 1"/>
          <p:cNvSpPr/>
          <p:nvPr/>
        </p:nvSpPr>
        <p:spPr>
          <a:xfrm>
            <a:off x="723900" y="10668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 프로젝트</a:t>
            </a:r>
            <a:endParaRPr lang="en-US" sz="1800" dirty="0"/>
          </a:p>
        </p:txBody>
      </p:sp>
      <p:sp>
        <p:nvSpPr>
          <p:cNvPr id="16" name="Text 2"/>
          <p:cNvSpPr/>
          <p:nvPr/>
        </p:nvSpPr>
        <p:spPr>
          <a:xfrm>
            <a:off x="762000" y="1524000"/>
            <a:ext cx="110490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삼진어묵 회사 홍보 앱 개발을 목표로 합니다. 단순한 제품 나열을 넘어, 삼진어묵의 브랜드 스토리와 제품 가치를 효과적으로 전달하고, 사용자들에게 전통적이면서도 모던한 감성을 제공합니다.</a:t>
            </a:r>
            <a:endParaRPr lang="en-US" sz="1350" dirty="0"/>
          </a:p>
        </p:txBody>
      </p:sp>
      <p:sp>
        <p:nvSpPr>
          <p:cNvPr id="17" name="Text 3"/>
          <p:cNvSpPr/>
          <p:nvPr/>
        </p:nvSpPr>
        <p:spPr>
          <a:xfrm>
            <a:off x="752475" y="23622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핵심 목표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1238250" y="3067050"/>
            <a:ext cx="17830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브랜드 스토리 전달</a:t>
            </a:r>
            <a:endParaRPr lang="en-US" sz="1500" dirty="0"/>
          </a:p>
        </p:txBody>
      </p:sp>
      <p:sp>
        <p:nvSpPr>
          <p:cNvPr id="19" name="Text 5"/>
          <p:cNvSpPr/>
          <p:nvPr/>
        </p:nvSpPr>
        <p:spPr>
          <a:xfrm>
            <a:off x="83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삼진어묵의 전통적 브랜드 이미지를 현대적으로 재해석하여 사용자에게 효과적으로 전달합니다.</a:t>
            </a:r>
            <a:endParaRPr lang="en-US" sz="1200" dirty="0"/>
          </a:p>
        </p:txBody>
      </p:sp>
      <p:sp>
        <p:nvSpPr>
          <p:cNvPr id="20" name="Text 6"/>
          <p:cNvSpPr/>
          <p:nvPr/>
        </p:nvSpPr>
        <p:spPr>
          <a:xfrm>
            <a:off x="4991100" y="30670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품질과 신뢰 강화</a:t>
            </a:r>
            <a:endParaRPr lang="en-US" sz="1500" dirty="0"/>
          </a:p>
        </p:txBody>
      </p:sp>
      <p:sp>
        <p:nvSpPr>
          <p:cNvPr id="21" name="Text 7"/>
          <p:cNvSpPr/>
          <p:nvPr/>
        </p:nvSpPr>
        <p:spPr>
          <a:xfrm>
            <a:off x="464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제품의 품질과 신뢰감을 강조하여 사용자에게 전통적인 감성을 제공합니다.</a:t>
            </a:r>
            <a:endParaRPr lang="en-US" sz="1200" dirty="0"/>
          </a:p>
        </p:txBody>
      </p:sp>
      <p:sp>
        <p:nvSpPr>
          <p:cNvPr id="22" name="Text 8"/>
          <p:cNvSpPr/>
          <p:nvPr/>
        </p:nvSpPr>
        <p:spPr>
          <a:xfrm>
            <a:off x="8858250" y="30670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접근성 최우선</a:t>
            </a:r>
            <a:endParaRPr lang="en-US" sz="1500" dirty="0"/>
          </a:p>
        </p:txBody>
      </p:sp>
      <p:sp>
        <p:nvSpPr>
          <p:cNvPr id="23" name="Text 9"/>
          <p:cNvSpPr/>
          <p:nvPr/>
        </p:nvSpPr>
        <p:spPr>
          <a:xfrm>
            <a:off x="8458200" y="3467100"/>
            <a:ext cx="3124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반응형 앱으로 개발하여 모든 사용자에게 쉽게 접근할 수 있도록 합니다.</a:t>
            </a:r>
            <a:endParaRPr lang="en-US" sz="1200" dirty="0"/>
          </a:p>
        </p:txBody>
      </p:sp>
      <p:sp>
        <p:nvSpPr>
          <p:cNvPr id="24" name="Text 10"/>
          <p:cNvSpPr/>
          <p:nvPr/>
        </p:nvSpPr>
        <p:spPr>
          <a:xfrm>
            <a:off x="361950" y="647700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25" name="Text 11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9342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066800"/>
            <a:ext cx="5410200" cy="19812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2954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25" y="13716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19431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286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289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" y="3276600"/>
            <a:ext cx="5410200" cy="2438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" y="3543300"/>
            <a:ext cx="142875" cy="190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3886200"/>
            <a:ext cx="4953000" cy="4572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5800" y="3962400"/>
            <a:ext cx="304800" cy="3048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038600"/>
            <a:ext cx="13335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4457700"/>
            <a:ext cx="4953000" cy="4572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4533900"/>
            <a:ext cx="304800" cy="3048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4610100"/>
            <a:ext cx="13335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029200"/>
            <a:ext cx="49530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5800" y="5105400"/>
            <a:ext cx="304800" cy="3048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1525" y="5181600"/>
            <a:ext cx="13335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00800" y="1066800"/>
            <a:ext cx="5410200" cy="2400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29400" y="1295400"/>
            <a:ext cx="457200" cy="4572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7988" y="1371600"/>
            <a:ext cx="200025" cy="3048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29400" y="1905000"/>
            <a:ext cx="4953000" cy="11811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020300" y="2057400"/>
            <a:ext cx="1409700" cy="2667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134600" y="2133600"/>
            <a:ext cx="114300" cy="13335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781800" y="2743200"/>
            <a:ext cx="190500" cy="1524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0800" y="3695700"/>
            <a:ext cx="5410200" cy="23241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629400" y="3962400"/>
            <a:ext cx="190500" cy="190500"/>
          </a:xfrm>
          <a:prstGeom prst="rect">
            <a:avLst/>
          </a:prstGeom>
        </p:spPr>
      </p:pic>
      <p:pic>
        <p:nvPicPr>
          <p:cNvPr id="30" name="Image 28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324350"/>
            <a:ext cx="228600" cy="228600"/>
          </a:xfrm>
          <a:prstGeom prst="rect">
            <a:avLst/>
          </a:prstGeom>
        </p:spPr>
      </p:pic>
      <p:pic>
        <p:nvPicPr>
          <p:cNvPr id="31" name="Image 29" descr="preencoded.png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4343400"/>
            <a:ext cx="152400" cy="1905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4857750"/>
            <a:ext cx="228600" cy="2286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677025" y="4876800"/>
            <a:ext cx="133350" cy="1905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29400" y="5391150"/>
            <a:ext cx="228600" cy="2286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57975" y="5410200"/>
            <a:ext cx="171450" cy="190500"/>
          </a:xfrm>
          <a:prstGeom prst="rect">
            <a:avLst/>
          </a:prstGeom>
        </p:spPr>
      </p:pic>
      <p:pic>
        <p:nvPicPr>
          <p:cNvPr id="36" name="Image 34" descr="preencoded.png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0" y="6400800"/>
            <a:ext cx="12192000" cy="533400"/>
          </a:xfrm>
          <a:prstGeom prst="rect">
            <a:avLst/>
          </a:prstGeom>
        </p:spPr>
      </p:pic>
      <p:pic>
        <p:nvPicPr>
          <p:cNvPr id="37" name="Image 35" descr="preencoded.png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52400" y="6600825"/>
            <a:ext cx="133350" cy="152400"/>
          </a:xfrm>
          <a:prstGeom prst="rect">
            <a:avLst/>
          </a:prstGeom>
        </p:spPr>
      </p:pic>
      <p:sp>
        <p:nvSpPr>
          <p:cNvPr id="3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회의 내용</a:t>
            </a:r>
            <a:endParaRPr lang="en-US" sz="2700" dirty="0"/>
          </a:p>
        </p:txBody>
      </p:sp>
      <p:sp>
        <p:nvSpPr>
          <p:cNvPr id="39" name="Text 1"/>
          <p:cNvSpPr/>
          <p:nvPr/>
        </p:nvSpPr>
        <p:spPr>
          <a:xfrm>
            <a:off x="1219200" y="1371600"/>
            <a:ext cx="201168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툴: Discord</a:t>
            </a:r>
            <a:endParaRPr lang="en-US" sz="1800" dirty="0"/>
          </a:p>
        </p:txBody>
      </p:sp>
      <p:sp>
        <p:nvSpPr>
          <p:cNvPr id="40" name="Text 2"/>
          <p:cNvSpPr/>
          <p:nvPr/>
        </p:nvSpPr>
        <p:spPr>
          <a:xfrm>
            <a:off x="838200" y="1905000"/>
            <a:ext cx="3486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간 효율적인 소통을 위해 Discord를 활용</a:t>
            </a:r>
            <a:endParaRPr lang="en-US" sz="1200" dirty="0"/>
          </a:p>
        </p:txBody>
      </p:sp>
      <p:sp>
        <p:nvSpPr>
          <p:cNvPr id="41" name="Text 3"/>
          <p:cNvSpPr/>
          <p:nvPr/>
        </p:nvSpPr>
        <p:spPr>
          <a:xfrm>
            <a:off x="838200" y="2247900"/>
            <a:ext cx="2846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채널별 업무 분할 및 실시간 협업 가능</a:t>
            </a:r>
            <a:endParaRPr lang="en-US" sz="1200" dirty="0"/>
          </a:p>
        </p:txBody>
      </p:sp>
      <p:sp>
        <p:nvSpPr>
          <p:cNvPr id="42" name="Text 4"/>
          <p:cNvSpPr/>
          <p:nvPr/>
        </p:nvSpPr>
        <p:spPr>
          <a:xfrm>
            <a:off x="838200" y="2590800"/>
            <a:ext cx="25031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파일 공유 및 화상 회의 기능 활용</a:t>
            </a:r>
            <a:endParaRPr lang="en-US" sz="1200" dirty="0"/>
          </a:p>
        </p:txBody>
      </p:sp>
      <p:sp>
        <p:nvSpPr>
          <p:cNvPr id="43" name="Text 5"/>
          <p:cNvSpPr/>
          <p:nvPr/>
        </p:nvSpPr>
        <p:spPr>
          <a:xfrm>
            <a:off x="828675" y="35052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팀원 소개</a:t>
            </a:r>
            <a:endParaRPr lang="en-US" sz="1500" dirty="0"/>
          </a:p>
        </p:txBody>
      </p:sp>
      <p:sp>
        <p:nvSpPr>
          <p:cNvPr id="44" name="Text 6"/>
          <p:cNvSpPr/>
          <p:nvPr/>
        </p:nvSpPr>
        <p:spPr>
          <a:xfrm>
            <a:off x="1104900" y="4000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공민승</a:t>
            </a:r>
            <a:endParaRPr lang="en-US" sz="1200" dirty="0"/>
          </a:p>
        </p:txBody>
      </p:sp>
      <p:sp>
        <p:nvSpPr>
          <p:cNvPr id="45" name="Text 7"/>
          <p:cNvSpPr/>
          <p:nvPr/>
        </p:nvSpPr>
        <p:spPr>
          <a:xfrm>
            <a:off x="1104900" y="45720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김성보</a:t>
            </a:r>
            <a:endParaRPr lang="en-US" sz="1200" dirty="0"/>
          </a:p>
        </p:txBody>
      </p:sp>
      <p:sp>
        <p:nvSpPr>
          <p:cNvPr id="46" name="Text 8"/>
          <p:cNvSpPr/>
          <p:nvPr/>
        </p:nvSpPr>
        <p:spPr>
          <a:xfrm>
            <a:off x="1104900" y="5143500"/>
            <a:ext cx="5143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이현규</a:t>
            </a:r>
            <a:endParaRPr lang="en-US" sz="1200" dirty="0"/>
          </a:p>
        </p:txBody>
      </p:sp>
      <p:sp>
        <p:nvSpPr>
          <p:cNvPr id="47" name="Text 9"/>
          <p:cNvSpPr/>
          <p:nvPr/>
        </p:nvSpPr>
        <p:spPr>
          <a:xfrm>
            <a:off x="7239000" y="1371600"/>
            <a:ext cx="10858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정보</a:t>
            </a:r>
            <a:endParaRPr lang="en-US" sz="1800" dirty="0"/>
          </a:p>
        </p:txBody>
      </p:sp>
      <p:sp>
        <p:nvSpPr>
          <p:cNvPr id="48" name="Text 10"/>
          <p:cNvSpPr/>
          <p:nvPr/>
        </p:nvSpPr>
        <p:spPr>
          <a:xfrm>
            <a:off x="6781800" y="2057400"/>
            <a:ext cx="8915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회의</a:t>
            </a:r>
            <a:endParaRPr lang="en-US" sz="1500" dirty="0"/>
          </a:p>
        </p:txBody>
      </p:sp>
      <p:sp>
        <p:nvSpPr>
          <p:cNvPr id="49" name="Text 11"/>
          <p:cNvSpPr/>
          <p:nvPr/>
        </p:nvSpPr>
        <p:spPr>
          <a:xfrm>
            <a:off x="10287000" y="2057400"/>
            <a:ext cx="1691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9</a:t>
            </a:r>
            <a:r>
              <a:rPr lang="ko-KR" altLang="en-US" sz="1050" dirty="0">
                <a:solidFill>
                  <a:srgbClr val="991B1B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일</a:t>
            </a:r>
            <a:endParaRPr lang="en-US" sz="1050" dirty="0"/>
          </a:p>
        </p:txBody>
      </p:sp>
      <p:sp>
        <p:nvSpPr>
          <p:cNvPr id="50" name="Text 12"/>
          <p:cNvSpPr/>
          <p:nvPr/>
        </p:nvSpPr>
        <p:spPr>
          <a:xfrm>
            <a:off x="6781800" y="2400300"/>
            <a:ext cx="55778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프로젝트에 대한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안건</a:t>
            </a:r>
            <a:endParaRPr lang="en-US" sz="1200" dirty="0"/>
          </a:p>
        </p:txBody>
      </p:sp>
      <p:sp>
        <p:nvSpPr>
          <p:cNvPr id="51" name="Text 13"/>
          <p:cNvSpPr/>
          <p:nvPr/>
        </p:nvSpPr>
        <p:spPr>
          <a:xfrm>
            <a:off x="7048500" y="2705100"/>
            <a:ext cx="23317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참석자: 공민승, 김성보, 이현규</a:t>
            </a:r>
            <a:endParaRPr lang="en-US" sz="1200" dirty="0"/>
          </a:p>
        </p:txBody>
      </p:sp>
      <p:sp>
        <p:nvSpPr>
          <p:cNvPr id="52" name="Text 14"/>
          <p:cNvSpPr/>
          <p:nvPr/>
        </p:nvSpPr>
        <p:spPr>
          <a:xfrm>
            <a:off x="6896100" y="3924300"/>
            <a:ext cx="49530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 안건</a:t>
            </a:r>
            <a:endParaRPr lang="en-US" sz="1500" dirty="0"/>
          </a:p>
        </p:txBody>
      </p:sp>
      <p:sp>
        <p:nvSpPr>
          <p:cNvPr id="53" name="Text 15"/>
          <p:cNvSpPr/>
          <p:nvPr/>
        </p:nvSpPr>
        <p:spPr>
          <a:xfrm>
            <a:off x="6972300" y="4305300"/>
            <a:ext cx="30384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개요 및 목표 설정</a:t>
            </a:r>
            <a:endParaRPr lang="en-US" sz="1200" dirty="0"/>
          </a:p>
        </p:txBody>
      </p:sp>
      <p:sp>
        <p:nvSpPr>
          <p:cNvPr id="54" name="Text 16"/>
          <p:cNvSpPr/>
          <p:nvPr/>
        </p:nvSpPr>
        <p:spPr>
          <a:xfrm>
            <a:off x="6972300" y="4533900"/>
            <a:ext cx="36461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10,000명 이상을 만족시키는 앱 개발 목표에 대한 논의</a:t>
            </a:r>
            <a:endParaRPr lang="en-US" sz="1050" dirty="0"/>
          </a:p>
        </p:txBody>
      </p:sp>
      <p:sp>
        <p:nvSpPr>
          <p:cNvPr id="55" name="Text 17"/>
          <p:cNvSpPr/>
          <p:nvPr/>
        </p:nvSpPr>
        <p:spPr>
          <a:xfrm>
            <a:off x="6972300" y="4838700"/>
            <a:ext cx="27241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협업 툴 및 제작 툴 선정</a:t>
            </a:r>
            <a:endParaRPr lang="en-US" sz="1200" dirty="0"/>
          </a:p>
        </p:txBody>
      </p:sp>
      <p:sp>
        <p:nvSpPr>
          <p:cNvPr id="56" name="Text 18"/>
          <p:cNvSpPr/>
          <p:nvPr/>
        </p:nvSpPr>
        <p:spPr>
          <a:xfrm>
            <a:off x="6972300" y="5067300"/>
            <a:ext cx="326898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Discord를 활용한 팀 협업과 제작 툴에 대한 논의</a:t>
            </a:r>
            <a:endParaRPr lang="en-US" sz="1050" dirty="0"/>
          </a:p>
        </p:txBody>
      </p:sp>
      <p:sp>
        <p:nvSpPr>
          <p:cNvPr id="57" name="Text 19"/>
          <p:cNvSpPr/>
          <p:nvPr/>
        </p:nvSpPr>
        <p:spPr>
          <a:xfrm>
            <a:off x="6972300" y="5372100"/>
            <a:ext cx="2867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일정 및 역할 분담</a:t>
            </a:r>
            <a:endParaRPr lang="en-US" sz="1200" dirty="0"/>
          </a:p>
        </p:txBody>
      </p:sp>
      <p:sp>
        <p:nvSpPr>
          <p:cNvPr id="58" name="Text 20"/>
          <p:cNvSpPr/>
          <p:nvPr/>
        </p:nvSpPr>
        <p:spPr>
          <a:xfrm>
            <a:off x="6972300" y="5600700"/>
            <a:ext cx="34404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개발 일정과 팀원별 역할 분담에 대한 논의</a:t>
            </a:r>
            <a:endParaRPr lang="en-US" sz="1050" dirty="0"/>
          </a:p>
        </p:txBody>
      </p:sp>
      <p:sp>
        <p:nvSpPr>
          <p:cNvPr id="60" name="Text 22"/>
          <p:cNvSpPr/>
          <p:nvPr/>
        </p:nvSpPr>
        <p:spPr>
          <a:xfrm>
            <a:off x="11725275" y="65532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11582400" cy="22098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453" y="1676400"/>
            <a:ext cx="514350" cy="5334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753" y="1790700"/>
            <a:ext cx="2857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53" y="240030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453" y="270510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5453" y="3009900"/>
            <a:ext cx="133350" cy="152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3924300"/>
            <a:ext cx="11582400" cy="1828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5300" y="4152900"/>
            <a:ext cx="23812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5300" y="4533900"/>
            <a:ext cx="323850" cy="3810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500" y="4657725"/>
            <a:ext cx="171450" cy="152400"/>
          </a:xfrm>
          <a:prstGeom prst="rect">
            <a:avLst/>
          </a:prstGeom>
        </p:spPr>
      </p:pic>
      <p:pic>
        <p:nvPicPr>
          <p:cNvPr id="29" name="Image 27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72200" y="4533900"/>
            <a:ext cx="152400" cy="381000"/>
          </a:xfrm>
          <a:prstGeom prst="rect">
            <a:avLst/>
          </a:prstGeom>
        </p:spPr>
      </p:pic>
      <p:pic>
        <p:nvPicPr>
          <p:cNvPr id="32" name="Image 30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4350" y="5067300"/>
            <a:ext cx="304800" cy="381000"/>
          </a:xfrm>
          <a:prstGeom prst="rect">
            <a:avLst/>
          </a:prstGeom>
        </p:spPr>
      </p:pic>
      <p:pic>
        <p:nvPicPr>
          <p:cNvPr id="33" name="Image 31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90550" y="5191125"/>
            <a:ext cx="152400" cy="152400"/>
          </a:xfrm>
          <a:prstGeom prst="rect">
            <a:avLst/>
          </a:prstGeom>
        </p:spPr>
      </p:pic>
      <p:pic>
        <p:nvPicPr>
          <p:cNvPr id="34" name="Image 32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35" name="Image 33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3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툴 및 개발 환경</a:t>
            </a:r>
            <a:endParaRPr lang="en-US" sz="2700" dirty="0"/>
          </a:p>
        </p:txBody>
      </p:sp>
      <p:sp>
        <p:nvSpPr>
          <p:cNvPr id="3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30대 이상 타겟을 위한 웹 기반 반응형 앱 개발에 필요한 주요 제작 도구와 기술 스택은 다음과 같습니다.</a:t>
            </a:r>
            <a:endParaRPr lang="en-US" sz="1350" dirty="0"/>
          </a:p>
        </p:txBody>
      </p:sp>
      <p:sp>
        <p:nvSpPr>
          <p:cNvPr id="38" name="Text 2"/>
          <p:cNvSpPr/>
          <p:nvPr/>
        </p:nvSpPr>
        <p:spPr>
          <a:xfrm>
            <a:off x="1214103" y="1809750"/>
            <a:ext cx="130302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ko-KR" altLang="en-US" sz="1500" b="1" dirty="0" err="1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웹앱</a:t>
            </a:r>
            <a:r>
              <a:rPr lang="ko-KR" alt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</a:rPr>
              <a:t> 개발 툴</a:t>
            </a:r>
            <a:endParaRPr lang="en-US" sz="1500" dirty="0"/>
          </a:p>
        </p:txBody>
      </p:sp>
      <p:sp>
        <p:nvSpPr>
          <p:cNvPr id="39" name="Text 3"/>
          <p:cNvSpPr/>
          <p:nvPr/>
        </p:nvSpPr>
        <p:spPr>
          <a:xfrm>
            <a:off x="775953" y="2362200"/>
            <a:ext cx="6057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</a:t>
            </a:r>
            <a:endParaRPr lang="en-US" sz="1200" dirty="0"/>
          </a:p>
        </p:txBody>
      </p:sp>
      <p:sp>
        <p:nvSpPr>
          <p:cNvPr id="40" name="Text 4"/>
          <p:cNvSpPr/>
          <p:nvPr/>
        </p:nvSpPr>
        <p:spPr>
          <a:xfrm>
            <a:off x="775953" y="2667000"/>
            <a:ext cx="4457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CSS3</a:t>
            </a:r>
            <a:endParaRPr lang="en-US" sz="1200" dirty="0"/>
          </a:p>
        </p:txBody>
      </p:sp>
      <p:sp>
        <p:nvSpPr>
          <p:cNvPr id="41" name="Text 5"/>
          <p:cNvSpPr/>
          <p:nvPr/>
        </p:nvSpPr>
        <p:spPr>
          <a:xfrm>
            <a:off x="795003" y="2971800"/>
            <a:ext cx="9029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</a:t>
            </a:r>
            <a:endParaRPr lang="en-US" sz="1200" dirty="0"/>
          </a:p>
        </p:txBody>
      </p:sp>
      <p:sp>
        <p:nvSpPr>
          <p:cNvPr id="53" name="Text 17"/>
          <p:cNvSpPr/>
          <p:nvPr/>
        </p:nvSpPr>
        <p:spPr>
          <a:xfrm>
            <a:off x="847725" y="4114800"/>
            <a:ext cx="112014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54" name="Text 18"/>
          <p:cNvSpPr/>
          <p:nvPr/>
        </p:nvSpPr>
        <p:spPr>
          <a:xfrm>
            <a:off x="933450" y="4495800"/>
            <a:ext cx="13430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IDE</a:t>
            </a:r>
            <a:endParaRPr lang="en-US" sz="1200" dirty="0"/>
          </a:p>
        </p:txBody>
      </p:sp>
      <p:sp>
        <p:nvSpPr>
          <p:cNvPr id="55" name="Text 19"/>
          <p:cNvSpPr/>
          <p:nvPr/>
        </p:nvSpPr>
        <p:spPr>
          <a:xfrm>
            <a:off x="933450" y="4724400"/>
            <a:ext cx="1611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Visual Studio Code</a:t>
            </a:r>
            <a:endParaRPr lang="en-US" sz="1200" dirty="0"/>
          </a:p>
        </p:txBody>
      </p:sp>
      <p:sp>
        <p:nvSpPr>
          <p:cNvPr id="56" name="Text 20"/>
          <p:cNvSpPr/>
          <p:nvPr/>
        </p:nvSpPr>
        <p:spPr>
          <a:xfrm>
            <a:off x="6438900" y="4495800"/>
            <a:ext cx="16192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브라우저</a:t>
            </a:r>
            <a:endParaRPr lang="en-US" sz="1200" dirty="0"/>
          </a:p>
        </p:txBody>
      </p:sp>
      <p:sp>
        <p:nvSpPr>
          <p:cNvPr id="57" name="Text 21"/>
          <p:cNvSpPr/>
          <p:nvPr/>
        </p:nvSpPr>
        <p:spPr>
          <a:xfrm>
            <a:off x="6438900" y="4724400"/>
            <a:ext cx="19431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Chrome, Edge</a:t>
            </a:r>
            <a:endParaRPr lang="en-US" sz="1200" dirty="0"/>
          </a:p>
        </p:txBody>
      </p:sp>
      <p:sp>
        <p:nvSpPr>
          <p:cNvPr id="60" name="Text 24"/>
          <p:cNvSpPr/>
          <p:nvPr/>
        </p:nvSpPr>
        <p:spPr>
          <a:xfrm>
            <a:off x="933450" y="5029200"/>
            <a:ext cx="7315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버전 관리</a:t>
            </a:r>
            <a:endParaRPr lang="en-US" sz="1200" dirty="0"/>
          </a:p>
        </p:txBody>
      </p:sp>
      <p:sp>
        <p:nvSpPr>
          <p:cNvPr id="61" name="Text 25"/>
          <p:cNvSpPr/>
          <p:nvPr/>
        </p:nvSpPr>
        <p:spPr>
          <a:xfrm>
            <a:off x="933450" y="5257800"/>
            <a:ext cx="6096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Git</a:t>
            </a:r>
            <a:endParaRPr lang="en-US" sz="1200" dirty="0"/>
          </a:p>
        </p:txBody>
      </p:sp>
      <p:sp>
        <p:nvSpPr>
          <p:cNvPr id="63" name="Text 2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485900"/>
            <a:ext cx="3708350" cy="3200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14500"/>
            <a:ext cx="457200" cy="4572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75" y="1790700"/>
            <a:ext cx="17145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3622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6670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800" y="29718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1750" y="1485900"/>
            <a:ext cx="3708350" cy="3200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70350" y="1714500"/>
            <a:ext cx="457200" cy="4572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8938" y="1790700"/>
            <a:ext cx="200025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3622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6670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2750" y="29718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8701" y="1485900"/>
            <a:ext cx="3708499" cy="3200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07301" y="1714500"/>
            <a:ext cx="457200" cy="4572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50176" y="1790700"/>
            <a:ext cx="17145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3622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6670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59701" y="29718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4800" y="4914900"/>
            <a:ext cx="11582400" cy="11049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7200" y="5114925"/>
            <a:ext cx="133350" cy="17145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6324600"/>
            <a:ext cx="12192000" cy="533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2400" y="6524625"/>
            <a:ext cx="133350" cy="152400"/>
          </a:xfrm>
          <a:prstGeom prst="rect">
            <a:avLst/>
          </a:prstGeom>
        </p:spPr>
      </p:pic>
      <p:sp>
        <p:nvSpPr>
          <p:cNvPr id="26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바인딩 코딩 툴</a:t>
            </a:r>
            <a:endParaRPr lang="en-US" sz="2700" dirty="0"/>
          </a:p>
        </p:txBody>
      </p:sp>
      <p:sp>
        <p:nvSpPr>
          <p:cNvPr id="27" name="Text 1"/>
          <p:cNvSpPr/>
          <p:nvPr/>
        </p:nvSpPr>
        <p:spPr>
          <a:xfrm>
            <a:off x="304800" y="990600"/>
            <a:ext cx="138988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 개발에 활용된 바인딩 및 코딩 도구들은 중학생도 따라할 수 있을 정도로 접근성이 높고, 효율적인 개발을 가능하게 합니다.</a:t>
            </a:r>
            <a:endParaRPr lang="en-US" sz="1350" dirty="0"/>
          </a:p>
        </p:txBody>
      </p:sp>
      <p:sp>
        <p:nvSpPr>
          <p:cNvPr id="28" name="Text 2"/>
          <p:cNvSpPr/>
          <p:nvPr/>
        </p:nvSpPr>
        <p:spPr>
          <a:xfrm>
            <a:off x="1143000" y="1809750"/>
            <a:ext cx="181737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HTML/CSS 바인딩</a:t>
            </a:r>
            <a:endParaRPr lang="en-US" sz="1500" dirty="0"/>
          </a:p>
        </p:txBody>
      </p:sp>
      <p:sp>
        <p:nvSpPr>
          <p:cNvPr id="29" name="Text 3"/>
          <p:cNvSpPr/>
          <p:nvPr/>
        </p:nvSpPr>
        <p:spPr>
          <a:xfrm>
            <a:off x="914400" y="2324100"/>
            <a:ext cx="24117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문법 구조로 접근성 높음</a:t>
            </a:r>
            <a:endParaRPr lang="en-US" sz="1200" dirty="0"/>
          </a:p>
        </p:txBody>
      </p:sp>
      <p:sp>
        <p:nvSpPr>
          <p:cNvPr id="30" name="Text 4"/>
          <p:cNvSpPr/>
          <p:nvPr/>
        </p:nvSpPr>
        <p:spPr>
          <a:xfrm>
            <a:off x="914400" y="2628900"/>
            <a:ext cx="20231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구현에 적합</a:t>
            </a:r>
            <a:endParaRPr lang="en-US" sz="1200" dirty="0"/>
          </a:p>
        </p:txBody>
      </p:sp>
      <p:sp>
        <p:nvSpPr>
          <p:cNvPr id="31" name="Text 5"/>
          <p:cNvSpPr/>
          <p:nvPr/>
        </p:nvSpPr>
        <p:spPr>
          <a:xfrm>
            <a:off x="914400" y="29337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 앱 개발에 최적화</a:t>
            </a:r>
            <a:endParaRPr lang="en-US" sz="1200" dirty="0"/>
          </a:p>
        </p:txBody>
      </p:sp>
      <p:sp>
        <p:nvSpPr>
          <p:cNvPr id="32" name="Text 6"/>
          <p:cNvSpPr/>
          <p:nvPr/>
        </p:nvSpPr>
        <p:spPr>
          <a:xfrm>
            <a:off x="5079950" y="1809750"/>
            <a:ext cx="22517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 프레임워크</a:t>
            </a:r>
            <a:endParaRPr lang="en-US" sz="1500" dirty="0"/>
          </a:p>
        </p:txBody>
      </p:sp>
      <p:sp>
        <p:nvSpPr>
          <p:cNvPr id="33" name="Text 7"/>
          <p:cNvSpPr/>
          <p:nvPr/>
        </p:nvSpPr>
        <p:spPr>
          <a:xfrm>
            <a:off x="4851350" y="2324100"/>
            <a:ext cx="27432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중학생도 이해할 수 있는 간단한 API</a:t>
            </a:r>
            <a:endParaRPr lang="en-US" sz="1200" dirty="0"/>
          </a:p>
        </p:txBody>
      </p:sp>
      <p:sp>
        <p:nvSpPr>
          <p:cNvPr id="34" name="Text 8"/>
          <p:cNvSpPr/>
          <p:nvPr/>
        </p:nvSpPr>
        <p:spPr>
          <a:xfrm>
            <a:off x="4851350" y="2628900"/>
            <a:ext cx="2480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DOM 조작을 쉽게 해주는 메서드</a:t>
            </a:r>
            <a:endParaRPr lang="en-US" sz="1200" dirty="0"/>
          </a:p>
        </p:txBody>
      </p:sp>
      <p:sp>
        <p:nvSpPr>
          <p:cNvPr id="35" name="Text 9"/>
          <p:cNvSpPr/>
          <p:nvPr/>
        </p:nvSpPr>
        <p:spPr>
          <a:xfrm>
            <a:off x="4851350" y="2933700"/>
            <a:ext cx="27546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이벤트 처리 기능으로 상호작용 구현</a:t>
            </a:r>
            <a:endParaRPr lang="en-US" sz="1200" dirty="0"/>
          </a:p>
        </p:txBody>
      </p:sp>
      <p:sp>
        <p:nvSpPr>
          <p:cNvPr id="36" name="Text 10"/>
          <p:cNvSpPr/>
          <p:nvPr/>
        </p:nvSpPr>
        <p:spPr>
          <a:xfrm>
            <a:off x="9016901" y="1809750"/>
            <a:ext cx="17145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프레임워크</a:t>
            </a:r>
            <a:endParaRPr lang="en-US" sz="1500" dirty="0"/>
          </a:p>
        </p:txBody>
      </p:sp>
      <p:sp>
        <p:nvSpPr>
          <p:cNvPr id="37" name="Text 11"/>
          <p:cNvSpPr/>
          <p:nvPr/>
        </p:nvSpPr>
        <p:spPr>
          <a:xfrm>
            <a:off x="8788301" y="2324100"/>
            <a:ext cx="25831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기반으로도 모바일 최적화 가능</a:t>
            </a:r>
            <a:endParaRPr lang="en-US" sz="1200" dirty="0"/>
          </a:p>
        </p:txBody>
      </p:sp>
      <p:sp>
        <p:nvSpPr>
          <p:cNvPr id="38" name="Text 12"/>
          <p:cNvSpPr/>
          <p:nvPr/>
        </p:nvSpPr>
        <p:spPr>
          <a:xfrm>
            <a:off x="8788301" y="2628900"/>
            <a:ext cx="18059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컴포넌트 시스템</a:t>
            </a:r>
            <a:endParaRPr lang="en-US" sz="1200" dirty="0"/>
          </a:p>
        </p:txBody>
      </p:sp>
      <p:sp>
        <p:nvSpPr>
          <p:cNvPr id="39" name="Text 13"/>
          <p:cNvSpPr/>
          <p:nvPr/>
        </p:nvSpPr>
        <p:spPr>
          <a:xfrm>
            <a:off x="8788301" y="2933700"/>
            <a:ext cx="28232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간단한 코드로도 복잡한 UI 구현 가능</a:t>
            </a:r>
            <a:endParaRPr lang="en-US" sz="1200" dirty="0"/>
          </a:p>
        </p:txBody>
      </p:sp>
      <p:sp>
        <p:nvSpPr>
          <p:cNvPr id="40" name="Text 14"/>
          <p:cNvSpPr/>
          <p:nvPr/>
        </p:nvSpPr>
        <p:spPr>
          <a:xfrm>
            <a:off x="666750" y="5067300"/>
            <a:ext cx="11277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툴 선택 이유</a:t>
            </a:r>
            <a:endParaRPr lang="en-US" sz="1350" dirty="0"/>
          </a:p>
        </p:txBody>
      </p:sp>
      <p:sp>
        <p:nvSpPr>
          <p:cNvPr id="41" name="Text 15"/>
          <p:cNvSpPr/>
          <p:nvPr/>
        </p:nvSpPr>
        <p:spPr>
          <a:xfrm>
            <a:off x="457200" y="5410200"/>
            <a:ext cx="11277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선택된 툴들은 중학생도 따라할 수 있을 정도로 간단하면서도 충분한 기능을 제공합니다. 복잡한 설정보다는 직관적인 사용법과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빠른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학습</a:t>
            </a: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우선시하여 프로젝트 효율성을 높였습니다.</a:t>
            </a:r>
            <a:endParaRPr lang="en-US" sz="1200" dirty="0"/>
          </a:p>
        </p:txBody>
      </p:sp>
      <p:sp>
        <p:nvSpPr>
          <p:cNvPr id="43" name="Text 17"/>
          <p:cNvSpPr/>
          <p:nvPr/>
        </p:nvSpPr>
        <p:spPr>
          <a:xfrm>
            <a:off x="11725275" y="647700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752600"/>
            <a:ext cx="5676900" cy="15621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" y="1943100"/>
            <a:ext cx="304800" cy="3048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400300"/>
            <a:ext cx="1524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6670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29337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752600"/>
            <a:ext cx="5676900" cy="15621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0800" y="1943100"/>
            <a:ext cx="304800" cy="3048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400300"/>
            <a:ext cx="1524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667000"/>
            <a:ext cx="1524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2933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543300"/>
            <a:ext cx="5676900" cy="15621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300" y="3733800"/>
            <a:ext cx="304800" cy="3048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191000"/>
            <a:ext cx="152400" cy="1524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45770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4724400"/>
            <a:ext cx="152400" cy="1524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3543300"/>
            <a:ext cx="5676900" cy="15621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3733800"/>
            <a:ext cx="304800" cy="3048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191000"/>
            <a:ext cx="152400" cy="1524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457700"/>
            <a:ext cx="152400" cy="152400"/>
          </a:xfrm>
          <a:prstGeom prst="rect">
            <a:avLst/>
          </a:prstGeom>
        </p:spPr>
      </p:pic>
      <p:pic>
        <p:nvPicPr>
          <p:cNvPr id="23" name="Image 21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9900" y="4724400"/>
            <a:ext cx="152400" cy="152400"/>
          </a:xfrm>
          <a:prstGeom prst="rect">
            <a:avLst/>
          </a:prstGeom>
        </p:spPr>
      </p:pic>
      <p:pic>
        <p:nvPicPr>
          <p:cNvPr id="24" name="Image 2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800" y="5334000"/>
            <a:ext cx="11582400" cy="9144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5486400"/>
            <a:ext cx="171450" cy="3048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65722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67722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29" name="Text 1"/>
          <p:cNvSpPr/>
          <p:nvPr/>
        </p:nvSpPr>
        <p:spPr>
          <a:xfrm>
            <a:off x="304800" y="990600"/>
            <a:ext cx="11582400" cy="533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홍보앱은 중학생도 쉽게 따라할 수 있는 단계별로 제작되었습니다. index.html 파일을 기반으로 한 이 프로젝트는 웹 개발의 기본 과정을 배우는 데 이상적입니다.</a:t>
            </a:r>
            <a:endParaRPr lang="en-US" sz="135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31" name="Text 3"/>
          <p:cNvSpPr/>
          <p:nvPr/>
        </p:nvSpPr>
        <p:spPr>
          <a:xfrm>
            <a:off x="914400" y="19621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플래닝 및 디자인</a:t>
            </a:r>
            <a:endParaRPr lang="en-US" sz="1500" dirty="0"/>
          </a:p>
        </p:txBody>
      </p:sp>
      <p:sp>
        <p:nvSpPr>
          <p:cNvPr id="32" name="Text 4"/>
          <p:cNvSpPr/>
          <p:nvPr/>
        </p:nvSpPr>
        <p:spPr>
          <a:xfrm>
            <a:off x="1143000" y="2362200"/>
            <a:ext cx="21945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브랜드 스토리 분석</a:t>
            </a:r>
            <a:endParaRPr lang="en-US" sz="1200" dirty="0"/>
          </a:p>
        </p:txBody>
      </p:sp>
      <p:sp>
        <p:nvSpPr>
          <p:cNvPr id="33" name="Text 5"/>
          <p:cNvSpPr/>
          <p:nvPr/>
        </p:nvSpPr>
        <p:spPr>
          <a:xfrm>
            <a:off x="1143000" y="2628900"/>
            <a:ext cx="133731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 기능 목록 작성</a:t>
            </a:r>
            <a:endParaRPr lang="en-US" sz="1200" dirty="0"/>
          </a:p>
        </p:txBody>
      </p:sp>
      <p:sp>
        <p:nvSpPr>
          <p:cNvPr id="34" name="Text 6"/>
          <p:cNvSpPr/>
          <p:nvPr/>
        </p:nvSpPr>
        <p:spPr>
          <a:xfrm>
            <a:off x="1143000" y="28956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화면 흐름도 설계</a:t>
            </a:r>
            <a:endParaRPr lang="en-US" sz="1200" dirty="0"/>
          </a:p>
        </p:txBody>
      </p:sp>
      <p:sp>
        <p:nvSpPr>
          <p:cNvPr id="35" name="Text 7"/>
          <p:cNvSpPr/>
          <p:nvPr/>
        </p:nvSpPr>
        <p:spPr>
          <a:xfrm>
            <a:off x="6510338" y="19812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</a:t>
            </a:r>
            <a:endParaRPr lang="en-US" sz="1200" dirty="0"/>
          </a:p>
        </p:txBody>
      </p:sp>
      <p:sp>
        <p:nvSpPr>
          <p:cNvPr id="36" name="Text 8"/>
          <p:cNvSpPr/>
          <p:nvPr/>
        </p:nvSpPr>
        <p:spPr>
          <a:xfrm>
            <a:off x="6819900" y="1962150"/>
            <a:ext cx="13716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개발 환경 설정</a:t>
            </a:r>
            <a:endParaRPr lang="en-US" sz="1500" dirty="0"/>
          </a:p>
        </p:txBody>
      </p:sp>
      <p:sp>
        <p:nvSpPr>
          <p:cNvPr id="37" name="Text 9"/>
          <p:cNvSpPr/>
          <p:nvPr/>
        </p:nvSpPr>
        <p:spPr>
          <a:xfrm>
            <a:off x="7048500" y="2362200"/>
            <a:ext cx="25488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텍스트 에디터 설치 (예: VSCode)</a:t>
            </a:r>
            <a:endParaRPr lang="en-US" sz="1200" dirty="0"/>
          </a:p>
        </p:txBody>
      </p:sp>
      <p:sp>
        <p:nvSpPr>
          <p:cNvPr id="38" name="Text 10"/>
          <p:cNvSpPr/>
          <p:nvPr/>
        </p:nvSpPr>
        <p:spPr>
          <a:xfrm>
            <a:off x="7048500" y="2628900"/>
            <a:ext cx="12915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깃허브 </a:t>
            </a:r>
            <a:r>
              <a:rPr lang="en-US" sz="120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계정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로그인</a:t>
            </a:r>
            <a:endParaRPr lang="en-US" sz="1200" dirty="0"/>
          </a:p>
        </p:txBody>
      </p:sp>
      <p:sp>
        <p:nvSpPr>
          <p:cNvPr id="39" name="Text 11"/>
          <p:cNvSpPr/>
          <p:nvPr/>
        </p:nvSpPr>
        <p:spPr>
          <a:xfrm>
            <a:off x="7048500" y="2895600"/>
            <a:ext cx="185166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프로젝트 폴더 구조 생성</a:t>
            </a:r>
            <a:endParaRPr lang="en-US" sz="1200" dirty="0"/>
          </a:p>
        </p:txBody>
      </p:sp>
      <p:sp>
        <p:nvSpPr>
          <p:cNvPr id="40" name="Text 12"/>
          <p:cNvSpPr/>
          <p:nvPr/>
        </p:nvSpPr>
        <p:spPr>
          <a:xfrm>
            <a:off x="6048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</a:t>
            </a:r>
            <a:endParaRPr lang="en-US" sz="1200" dirty="0"/>
          </a:p>
        </p:txBody>
      </p:sp>
      <p:sp>
        <p:nvSpPr>
          <p:cNvPr id="41" name="Text 13"/>
          <p:cNvSpPr/>
          <p:nvPr/>
        </p:nvSpPr>
        <p:spPr>
          <a:xfrm>
            <a:off x="914400" y="3752850"/>
            <a:ext cx="15773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구조 만들기</a:t>
            </a:r>
            <a:endParaRPr lang="en-US" sz="1500" dirty="0"/>
          </a:p>
        </p:txBody>
      </p:sp>
      <p:sp>
        <p:nvSpPr>
          <p:cNvPr id="42" name="Text 14"/>
          <p:cNvSpPr/>
          <p:nvPr/>
        </p:nvSpPr>
        <p:spPr>
          <a:xfrm>
            <a:off x="1143000" y="4152900"/>
            <a:ext cx="17030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index.html 파일 생성</a:t>
            </a:r>
            <a:endParaRPr lang="en-US" sz="1200" dirty="0"/>
          </a:p>
        </p:txBody>
      </p:sp>
      <p:sp>
        <p:nvSpPr>
          <p:cNvPr id="43" name="Text 15"/>
          <p:cNvSpPr/>
          <p:nvPr/>
        </p:nvSpPr>
        <p:spPr>
          <a:xfrm>
            <a:off x="1143000" y="4419600"/>
            <a:ext cx="16687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기본 HTML 구조 작성</a:t>
            </a:r>
            <a:endParaRPr lang="en-US" sz="1200" dirty="0"/>
          </a:p>
        </p:txBody>
      </p:sp>
      <p:sp>
        <p:nvSpPr>
          <p:cNvPr id="44" name="Text 16"/>
          <p:cNvSpPr/>
          <p:nvPr/>
        </p:nvSpPr>
        <p:spPr>
          <a:xfrm>
            <a:off x="1143000" y="4686300"/>
            <a:ext cx="20688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삼진어묵 로고 및 메뉴 추가</a:t>
            </a:r>
            <a:endParaRPr lang="en-US" sz="1200" dirty="0"/>
          </a:p>
        </p:txBody>
      </p:sp>
      <p:sp>
        <p:nvSpPr>
          <p:cNvPr id="45" name="Text 17"/>
          <p:cNvSpPr/>
          <p:nvPr/>
        </p:nvSpPr>
        <p:spPr>
          <a:xfrm>
            <a:off x="6510338" y="3771900"/>
            <a:ext cx="1028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</a:t>
            </a:r>
            <a:endParaRPr lang="en-US" sz="1200" dirty="0"/>
          </a:p>
        </p:txBody>
      </p:sp>
      <p:sp>
        <p:nvSpPr>
          <p:cNvPr id="46" name="Text 18"/>
          <p:cNvSpPr/>
          <p:nvPr/>
        </p:nvSpPr>
        <p:spPr>
          <a:xfrm>
            <a:off x="6819900" y="3752850"/>
            <a:ext cx="15087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스타일 추가하기</a:t>
            </a:r>
            <a:endParaRPr lang="en-US" sz="1500" dirty="0"/>
          </a:p>
        </p:txBody>
      </p:sp>
      <p:sp>
        <p:nvSpPr>
          <p:cNvPr id="47" name="Text 19"/>
          <p:cNvSpPr/>
          <p:nvPr/>
        </p:nvSpPr>
        <p:spPr>
          <a:xfrm>
            <a:off x="7048500" y="4152900"/>
            <a:ext cx="147447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 생성</a:t>
            </a:r>
            <a:endParaRPr lang="en-US" sz="1200" dirty="0"/>
          </a:p>
        </p:txBody>
      </p:sp>
      <p:sp>
        <p:nvSpPr>
          <p:cNvPr id="48" name="Text 20"/>
          <p:cNvSpPr/>
          <p:nvPr/>
        </p:nvSpPr>
        <p:spPr>
          <a:xfrm>
            <a:off x="7048500" y="4419600"/>
            <a:ext cx="189738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색상 및 폰트 스타일 지정</a:t>
            </a:r>
            <a:endParaRPr lang="en-US" sz="1200" dirty="0"/>
          </a:p>
        </p:txBody>
      </p:sp>
      <p:sp>
        <p:nvSpPr>
          <p:cNvPr id="49" name="Text 21"/>
          <p:cNvSpPr/>
          <p:nvPr/>
        </p:nvSpPr>
        <p:spPr>
          <a:xfrm>
            <a:off x="7048500" y="4686300"/>
            <a:ext cx="146304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반응형 디자인 추가</a:t>
            </a:r>
            <a:endParaRPr lang="en-US" sz="1200" dirty="0"/>
          </a:p>
        </p:txBody>
      </p:sp>
      <p:sp>
        <p:nvSpPr>
          <p:cNvPr id="50" name="Text 22"/>
          <p:cNvSpPr/>
          <p:nvPr/>
        </p:nvSpPr>
        <p:spPr>
          <a:xfrm>
            <a:off x="742950" y="5505450"/>
            <a:ext cx="834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1F2937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중학생 팁</a:t>
            </a:r>
            <a:endParaRPr lang="en-US" sz="1350" dirty="0"/>
          </a:p>
        </p:txBody>
      </p:sp>
      <p:sp>
        <p:nvSpPr>
          <p:cNvPr id="51" name="Text 23"/>
          <p:cNvSpPr/>
          <p:nvPr/>
        </p:nvSpPr>
        <p:spPr>
          <a:xfrm>
            <a:off x="838200" y="5867400"/>
            <a:ext cx="130759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이 단계별 가이드를 따라하면서 생기는 질문은 깃허브 이슈나 팀원들과 공유해보세요! 코드를 작성할 때마다 작은 성공감을 느끼며 진행하는 것이 중요합니다.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7246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7246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6/11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1</a:t>
            </a:r>
            <a:endParaRPr lang="en-US" sz="1200" dirty="0"/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2025년 11월 12일</a:t>
            </a:r>
            <a:endParaRPr lang="en-US" sz="1200" dirty="0"/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7/11</a:t>
            </a: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8FB557-B3F8-4147-9401-370D85999EF7}"/>
              </a:ext>
            </a:extLst>
          </p:cNvPr>
          <p:cNvSpPr txBox="1"/>
          <p:nvPr/>
        </p:nvSpPr>
        <p:spPr>
          <a:xfrm>
            <a:off x="381000" y="842228"/>
            <a:ext cx="11525912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어묵 회사 홍보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웹앱을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제작할거야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css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html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먼저 만들어줘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&lt;meta charset="utf-8"/&gt; &lt;meta name="viewport" content="width=device-width, initial-scale=1"/&gt; &lt;title&gt;&lt;/title&gt;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&lt;link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rel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="stylesheet"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href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="https://code.jquery.com/mobile/1.4.5/jquery.mobile-1.4.5.min.css"/&gt;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="https://code.jquery.com/jquery-1.11.1.min.js"&gt;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&lt;/script&gt; &lt;script </a:t>
            </a:r>
            <a:r>
              <a:rPr lang="en-US" altLang="ko-KR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src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="https://code.jquery.com/mobile/1.4.5/jquery.mobile-1.4.5.min.js"&gt;&lt;/script&gt;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이걸로 코드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class = "logo"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에 글자 대신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"samjin.png"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넣어줘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밑에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이미지를 넣어줘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배경은 흰색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글자는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검회색으로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samjinintro.jpg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를 하단 배경과 자연스럽게 연결해줘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변경된 코드만 보내줘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hero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섹션에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삼진어묵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관련한 짧은 문구 추가해줘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 버튼을 누르면 이미지 파일과 비슷하게 화면이 나오게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색 주황색으로 변경해줘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위치 틀린 부분 수정해줘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만들거야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베스트상품페이지와 유사하면서 이미지 하나만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히어로 섹션 맨 밑에 상호명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주소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,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전화번호 등을 넣을 수 있는 칸을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코드 이 위치가 맞는지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제작 과정 - 중학생도 따라할 수 있는 단계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8/11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99EFD-0DAF-4D12-8ADA-4796D130824A}"/>
              </a:ext>
            </a:extLst>
          </p:cNvPr>
          <p:cNvSpPr txBox="1"/>
          <p:nvPr/>
        </p:nvSpPr>
        <p:spPr>
          <a:xfrm>
            <a:off x="512348" y="838200"/>
            <a:ext cx="8015336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&lt;p&gt;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폰트 사이즈를 줄이고 싶어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영상을 보는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소개 영상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2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개를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유튜브 오류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153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가 나지 않는 코드로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임베드말고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다른 방식으로 보여주게 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체험관 페이지를 만들어줘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업로드 한 사진들을 파일 이름 순서대로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넣을거야</a:t>
            </a:r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체험관페이지에서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돌아가기 위에 하나 추가해줘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그리고 안에는 사진들을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볼수있는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페이지로 해줘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.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체험관 갤러리 버튼과 같이 하이퍼링크 페이지로 가는 버튼 추가해줘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너가 올려준 코드가 아닌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https://www.samjinfood.com/goods/best.php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이 링크로 </a:t>
            </a:r>
            <a:r>
              <a:rPr lang="ko-KR" altLang="en-US" sz="1200" dirty="0" err="1">
                <a:latin typeface="Noto Sans KR" panose="020B0200000000000000" pitchFamily="50" charset="-127"/>
                <a:ea typeface="Noto Sans KR" panose="020B0200000000000000" pitchFamily="50" charset="-127"/>
              </a:rPr>
              <a:t>갈수있는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 버튼을 </a:t>
            </a:r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best </a:t>
            </a:r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페이지에 추가</a:t>
            </a: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모바일 화면에서 이미지가 너무 크지 않게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메뉴 버튼 크기를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버튼 클릭할 때 색이 변하게 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회사 소개 페이지에 텍스트 간격을 조정해줘 </a:t>
            </a:r>
            <a:endParaRPr lang="en-US" altLang="ko-KR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  <a:p>
            <a:r>
              <a:rPr lang="en-US" altLang="ko-KR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---------------------------------------------------------------------------------</a:t>
            </a:r>
          </a:p>
          <a:p>
            <a:r>
              <a:rPr lang="ko-KR" altLang="en-US" sz="1200" dirty="0">
                <a:latin typeface="Noto Sans KR" panose="020B0200000000000000" pitchFamily="50" charset="-127"/>
                <a:ea typeface="Noto Sans KR" panose="020B0200000000000000" pitchFamily="50" charset="-127"/>
              </a:rPr>
              <a:t>메인으로 돌아가기 버튼들의 크기와 위치를 정렬해줘 </a:t>
            </a:r>
          </a:p>
          <a:p>
            <a:endParaRPr lang="ko-KR" alt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901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10565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918" y="838200"/>
            <a:ext cx="11599952" cy="5400942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6394450"/>
            <a:ext cx="12192000" cy="5334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" y="6594475"/>
            <a:ext cx="133350" cy="152400"/>
          </a:xfrm>
          <a:prstGeom prst="rect">
            <a:avLst/>
          </a:prstGeom>
        </p:spPr>
      </p:pic>
      <p:sp>
        <p:nvSpPr>
          <p:cNvPr id="28" name="Text 0"/>
          <p:cNvSpPr/>
          <p:nvPr/>
        </p:nvSpPr>
        <p:spPr>
          <a:xfrm>
            <a:off x="381000" y="1524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ko-KR" altLang="en-US" sz="2700" b="1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회의록</a:t>
            </a:r>
            <a:endParaRPr lang="en-US" sz="2700" dirty="0"/>
          </a:p>
        </p:txBody>
      </p:sp>
      <p:sp>
        <p:nvSpPr>
          <p:cNvPr id="30" name="Text 2"/>
          <p:cNvSpPr/>
          <p:nvPr/>
        </p:nvSpPr>
        <p:spPr>
          <a:xfrm>
            <a:off x="604838" y="1981200"/>
            <a:ext cx="181192" cy="467112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FFFFFF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2" name="Text 24"/>
          <p:cNvSpPr/>
          <p:nvPr/>
        </p:nvSpPr>
        <p:spPr>
          <a:xfrm>
            <a:off x="361950" y="6546850"/>
            <a:ext cx="172593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 2025년 11월 12일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3" name="Text 25"/>
          <p:cNvSpPr/>
          <p:nvPr/>
        </p:nvSpPr>
        <p:spPr>
          <a:xfrm>
            <a:off x="11725275" y="6546850"/>
            <a:ext cx="3771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6B7280"/>
                </a:solidFill>
                <a:latin typeface="Noto Sans KR" panose="020B0200000000000000" pitchFamily="50" charset="-127"/>
                <a:ea typeface="Noto Sans KR" panose="020B0200000000000000" pitchFamily="50" charset="-127"/>
                <a:cs typeface="Noto Sans KR" pitchFamily="34" charset="-120"/>
              </a:rPr>
              <a:t>8/11</a:t>
            </a:r>
            <a:endParaRPr lang="en-US" sz="1200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2E2A57-7353-45A5-84B7-D081DF45D470}"/>
              </a:ext>
            </a:extLst>
          </p:cNvPr>
          <p:cNvSpPr txBox="1"/>
          <p:nvPr/>
        </p:nvSpPr>
        <p:spPr>
          <a:xfrm>
            <a:off x="952500" y="115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>
              <a:latin typeface="Noto Sans KR" panose="020B0200000000000000" pitchFamily="50" charset="-127"/>
              <a:ea typeface="Noto Sans KR" panose="020B02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07289C-3CB3-45EB-9F56-A56FAD1BAA6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178" b="9318"/>
          <a:stretch/>
        </p:blipFill>
        <p:spPr>
          <a:xfrm>
            <a:off x="3414320" y="902261"/>
            <a:ext cx="4815280" cy="54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72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1392</Words>
  <Application>Microsoft Office PowerPoint</Application>
  <PresentationFormat>와이드스크린</PresentationFormat>
  <Paragraphs>242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Noto Sans KR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DIT</cp:lastModifiedBy>
  <cp:revision>19</cp:revision>
  <dcterms:created xsi:type="dcterms:W3CDTF">2025-11-10T13:10:52Z</dcterms:created>
  <dcterms:modified xsi:type="dcterms:W3CDTF">2025-11-12T06:45:30Z</dcterms:modified>
</cp:coreProperties>
</file>